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riana\AppData\Local\Microsoft\Windows\Temporary%20Internet%20Files\Content.Outlook\9Y3C1LBY\&#1072;&#1085;&#1072;&#1083;&#1080;&#1079;-&#1089;&#1077;&#1082;&#1094;&#1080;&#1080;%20(2)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vnr\Local%20Settings\Temporary%20Internet%20Files\Content.IE5\DYROSASY\&#1072;&#1085;&#1072;&#1083;&#1080;&#1079;-&#1089;&#1077;&#1082;&#1094;&#1080;&#1080;%5b1%5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Sheet4!$D$1</c:f>
              <c:strCache>
                <c:ptCount val="1"/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Sheet4!$C$2:$C$8</c:f>
              <c:strCache>
                <c:ptCount val="7"/>
                <c:pt idx="0">
                  <c:v> Турция</c:v>
                </c:pt>
                <c:pt idx="1">
                  <c:v> САЩ</c:v>
                </c:pt>
                <c:pt idx="2">
                  <c:v> Великобритания</c:v>
                </c:pt>
                <c:pt idx="3">
                  <c:v> Германия</c:v>
                </c:pt>
                <c:pt idx="4">
                  <c:v> Испания</c:v>
                </c:pt>
                <c:pt idx="5">
                  <c:v> Франция</c:v>
                </c:pt>
                <c:pt idx="6">
                  <c:v>Други</c:v>
                </c:pt>
              </c:strCache>
            </c:strRef>
          </c:cat>
          <c:val>
            <c:numRef>
              <c:f>Sheet4!$D$2:$D$8</c:f>
              <c:numCache>
                <c:formatCode>0.00%</c:formatCode>
                <c:ptCount val="7"/>
                <c:pt idx="0">
                  <c:v>0.31924882629107981</c:v>
                </c:pt>
                <c:pt idx="1">
                  <c:v>9.6244131455399062E-2</c:v>
                </c:pt>
                <c:pt idx="2">
                  <c:v>9.3896713615023497E-2</c:v>
                </c:pt>
                <c:pt idx="3">
                  <c:v>4.4600938967136169E-2</c:v>
                </c:pt>
                <c:pt idx="4">
                  <c:v>9.6244131455399062E-2</c:v>
                </c:pt>
                <c:pt idx="5">
                  <c:v>2.5821596244131457E-2</c:v>
                </c:pt>
                <c:pt idx="6">
                  <c:v>0.32394366197183111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Sheet3!$B$1</c:f>
              <c:strCache>
                <c:ptCount val="1"/>
                <c:pt idx="0">
                  <c:v>2013 г. НС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Sheet3!$A$3:$A$11</c:f>
              <c:strCache>
                <c:ptCount val="9"/>
                <c:pt idx="0">
                  <c:v> Турция</c:v>
                </c:pt>
                <c:pt idx="1">
                  <c:v> САЩ</c:v>
                </c:pt>
                <c:pt idx="2">
                  <c:v> Великобритания</c:v>
                </c:pt>
                <c:pt idx="3">
                  <c:v> Германия</c:v>
                </c:pt>
                <c:pt idx="4">
                  <c:v> Испания</c:v>
                </c:pt>
                <c:pt idx="5">
                  <c:v> Гърция</c:v>
                </c:pt>
                <c:pt idx="6">
                  <c:v> Кипър</c:v>
                </c:pt>
                <c:pt idx="7">
                  <c:v> Нидерландия</c:v>
                </c:pt>
                <c:pt idx="8">
                  <c:v> Франция</c:v>
                </c:pt>
              </c:strCache>
            </c:strRef>
          </c:cat>
          <c:val>
            <c:numRef>
              <c:f>Sheet3!$B$3:$B$11</c:f>
              <c:numCache>
                <c:formatCode>General</c:formatCode>
                <c:ptCount val="9"/>
                <c:pt idx="0">
                  <c:v>86</c:v>
                </c:pt>
                <c:pt idx="1">
                  <c:v>11</c:v>
                </c:pt>
                <c:pt idx="2">
                  <c:v>11</c:v>
                </c:pt>
                <c:pt idx="3">
                  <c:v>5</c:v>
                </c:pt>
                <c:pt idx="4">
                  <c:v>24</c:v>
                </c:pt>
                <c:pt idx="5">
                  <c:v>10</c:v>
                </c:pt>
                <c:pt idx="6">
                  <c:v>6</c:v>
                </c:pt>
                <c:pt idx="7">
                  <c:v>2</c:v>
                </c:pt>
                <c:pt idx="8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2014 г. НС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Sheet3!$A$3:$A$11</c:f>
              <c:strCache>
                <c:ptCount val="9"/>
                <c:pt idx="0">
                  <c:v> Турция</c:v>
                </c:pt>
                <c:pt idx="1">
                  <c:v> САЩ</c:v>
                </c:pt>
                <c:pt idx="2">
                  <c:v> Великобритания</c:v>
                </c:pt>
                <c:pt idx="3">
                  <c:v> Германия</c:v>
                </c:pt>
                <c:pt idx="4">
                  <c:v> Испания</c:v>
                </c:pt>
                <c:pt idx="5">
                  <c:v> Гърция</c:v>
                </c:pt>
                <c:pt idx="6">
                  <c:v> Кипър</c:v>
                </c:pt>
                <c:pt idx="7">
                  <c:v> Нидерландия</c:v>
                </c:pt>
                <c:pt idx="8">
                  <c:v> Франция</c:v>
                </c:pt>
              </c:strCache>
            </c:strRef>
          </c:cat>
          <c:val>
            <c:numRef>
              <c:f>Sheet3!$C$3:$C$11</c:f>
              <c:numCache>
                <c:formatCode>General</c:formatCode>
                <c:ptCount val="9"/>
                <c:pt idx="0">
                  <c:v>136</c:v>
                </c:pt>
                <c:pt idx="1">
                  <c:v>41</c:v>
                </c:pt>
                <c:pt idx="2">
                  <c:v>40</c:v>
                </c:pt>
                <c:pt idx="3">
                  <c:v>19</c:v>
                </c:pt>
                <c:pt idx="4">
                  <c:v>41</c:v>
                </c:pt>
                <c:pt idx="5">
                  <c:v>15</c:v>
                </c:pt>
                <c:pt idx="6">
                  <c:v>7</c:v>
                </c:pt>
                <c:pt idx="7">
                  <c:v>9</c:v>
                </c:pt>
                <c:pt idx="8">
                  <c:v>11</c:v>
                </c:pt>
              </c:numCache>
            </c:numRef>
          </c:val>
        </c:ser>
        <c:dLbls/>
        <c:shape val="box"/>
        <c:axId val="70663168"/>
        <c:axId val="70677248"/>
        <c:axId val="0"/>
      </c:bar3DChart>
      <c:catAx>
        <c:axId val="70663168"/>
        <c:scaling>
          <c:orientation val="minMax"/>
        </c:scaling>
        <c:axPos val="b"/>
        <c:numFmt formatCode="General" sourceLinked="0"/>
        <c:tickLblPos val="nextTo"/>
        <c:crossAx val="70677248"/>
        <c:crosses val="autoZero"/>
        <c:auto val="1"/>
        <c:lblAlgn val="ctr"/>
        <c:lblOffset val="100"/>
      </c:catAx>
      <c:valAx>
        <c:axId val="70677248"/>
        <c:scaling>
          <c:orientation val="minMax"/>
        </c:scaling>
        <c:axPos val="l"/>
        <c:majorGridlines/>
        <c:numFmt formatCode="General" sourceLinked="1"/>
        <c:tickLblPos val="nextTo"/>
        <c:crossAx val="70663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62214223222097"/>
          <c:y val="0.34702607808290886"/>
          <c:w val="8.6181227346581679E-2"/>
          <c:h val="0.27676996718079128"/>
        </c:manualLayout>
      </c:layout>
      <c:spPr>
        <a:ln>
          <a:solidFill>
            <a:schemeClr val="accent1"/>
          </a:solidFill>
        </a:ln>
        <a:effectLst>
          <a:outerShdw dist="203200" dir="3180000" sx="1000" sy="1000" algn="ctr" rotWithShape="0">
            <a:srgbClr val="000000">
              <a:alpha val="43137"/>
            </a:srgbClr>
          </a:outerShdw>
        </a:effectLst>
      </c:sp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B03E6-0AAD-4130-BB42-C6EA7BC5C6E6}" type="datetimeFigureOut">
              <a:rPr lang="bg-BG" smtClean="0"/>
              <a:pPr/>
              <a:t>18.9.2014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C1983-33CD-44A1-B1BB-F57D403CCA63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509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7DE4-7A46-4C2F-BAD6-4A282B7AA863}" type="datetime1">
              <a:rPr lang="bg-BG" smtClean="0"/>
              <a:pPr/>
              <a:t>18.9.2014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D90F-C712-488C-9B40-726A1B39B6F7}" type="datetime1">
              <a:rPr lang="bg-BG" smtClean="0"/>
              <a:pPr/>
              <a:t>18.9.2014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CAED-6B0A-4838-AB10-B2BE591E63E8}" type="datetime1">
              <a:rPr lang="bg-BG" smtClean="0"/>
              <a:pPr/>
              <a:t>18.9.2014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D216-1628-4464-837F-96751F3F4A7A}" type="datetime1">
              <a:rPr lang="bg-BG" smtClean="0"/>
              <a:pPr/>
              <a:t>18.9.2014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78ED-D958-4E35-85AC-E312AE008E27}" type="datetime1">
              <a:rPr lang="bg-BG" smtClean="0"/>
              <a:pPr/>
              <a:t>18.9.2014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61CF-2ADB-41F3-B7CF-D3DD33447667}" type="datetime1">
              <a:rPr lang="bg-BG" smtClean="0"/>
              <a:pPr/>
              <a:t>18.9.2014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2DEF-56A0-451E-B204-77EB28CE8E02}" type="datetime1">
              <a:rPr lang="bg-BG" smtClean="0"/>
              <a:pPr/>
              <a:t>18.9.2014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826-EEDB-4B54-BA89-3E53A1451568}" type="datetime1">
              <a:rPr lang="bg-BG" smtClean="0"/>
              <a:pPr/>
              <a:t>18.9.2014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1706-0782-40F0-98EC-06E12D1DEC62}" type="datetime1">
              <a:rPr lang="bg-BG" smtClean="0"/>
              <a:pPr/>
              <a:t>18.9.2014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53D4-3CC2-4F17-805A-A1D965AB3FD2}" type="datetime1">
              <a:rPr lang="bg-BG" smtClean="0"/>
              <a:pPr/>
              <a:t>18.9.2014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0636-58D0-4A16-A54E-D9E8D83648E2}" type="datetime1">
              <a:rPr lang="bg-BG" smtClean="0"/>
              <a:pPr/>
              <a:t>18.9.2014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2BD3C-49FF-4B43-9F46-F16B2D8C766A}" type="datetime1">
              <a:rPr lang="bg-BG" smtClean="0"/>
              <a:pPr/>
              <a:t>18.9.2014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BD101-8EC1-4E43-9FB3-4A6E71C54025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6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ПАРЛАМЕНТАРНИ ИЗБОРИ 2014 </a:t>
            </a:r>
            <a:endParaRPr lang="bg-BG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ИЗБИРАТЕЛНИ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 СЕКЦИИ ИЗВЪН СТРАНАТА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58864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6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Брой избирателни секции</a:t>
            </a:r>
            <a:br>
              <a:rPr lang="bg-BG" dirty="0" smtClean="0"/>
            </a:br>
            <a:r>
              <a:rPr lang="bg-BG" smtClean="0"/>
              <a:t>Парламентарни избори 2014 г.</a:t>
            </a:r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1778403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291030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6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Увеличение на броя секции по държави</a:t>
            </a:r>
            <a:endParaRPr lang="bg-BG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Министерство на външните работи 18.09.2014 г.</a:t>
            </a:r>
            <a:endParaRPr lang="bg-BG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6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Увеличение на броя секции по държави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/>
          <a:lstStyle/>
          <a:p>
            <a:r>
              <a:rPr lang="bg-BG" dirty="0" smtClean="0"/>
              <a:t>Седемкратно увеличение – Норвегия;</a:t>
            </a:r>
          </a:p>
          <a:p>
            <a:r>
              <a:rPr lang="bg-BG" dirty="0" smtClean="0"/>
              <a:t>Четирикратно увеличение – САЩ, Германия,  Великобритания, Нидерландия;</a:t>
            </a:r>
          </a:p>
          <a:p>
            <a:r>
              <a:rPr lang="bg-BG" dirty="0" smtClean="0"/>
              <a:t>71 % - Испания;</a:t>
            </a:r>
          </a:p>
          <a:p>
            <a:r>
              <a:rPr lang="bg-BG" dirty="0" smtClean="0"/>
              <a:t>58 % - Турция;</a:t>
            </a:r>
          </a:p>
          <a:p>
            <a:r>
              <a:rPr lang="bg-BG" dirty="0" smtClean="0"/>
              <a:t>50 % - Гърция</a:t>
            </a:r>
            <a:r>
              <a:rPr lang="en-US" dirty="0" smtClean="0"/>
              <a:t>;</a:t>
            </a:r>
          </a:p>
          <a:p>
            <a:r>
              <a:rPr lang="en-US" dirty="0" smtClean="0"/>
              <a:t>88 % </a:t>
            </a:r>
            <a:r>
              <a:rPr lang="bg-BG" dirty="0" smtClean="0"/>
              <a:t>общо увеличение спрямо 2013 г.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0" y="-1257300"/>
            <a:ext cx="12192000" cy="93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9669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18.09.2014 г.</a:t>
            </a:r>
            <a:endParaRPr lang="bg-B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3918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103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ПАРЛАМЕНТАРНИ ИЗБОРИ 2014 </vt:lpstr>
      <vt:lpstr>Брой избирателни секции Парламентарни избори 2014 г.</vt:lpstr>
      <vt:lpstr>Увеличение на броя секции по държави</vt:lpstr>
      <vt:lpstr>Увеличение на броя секции по държави</vt:lpstr>
      <vt:lpstr>Slide 5</vt:lpstr>
      <vt:lpstr>Slide 6</vt:lpstr>
    </vt:vector>
  </TitlesOfParts>
  <Company>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ПАРЛАМЕНТАРНИ ИЗБОРИ 2014</dc:title>
  <dc:creator>mvnr</dc:creator>
  <cp:lastModifiedBy>gchervenakova</cp:lastModifiedBy>
  <cp:revision>8</cp:revision>
  <dcterms:created xsi:type="dcterms:W3CDTF">2014-09-17T20:02:17Z</dcterms:created>
  <dcterms:modified xsi:type="dcterms:W3CDTF">2014-09-18T13:13:07Z</dcterms:modified>
</cp:coreProperties>
</file>